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5"/>
  </p:notesMasterIdLst>
  <p:sldIdLst>
    <p:sldId id="256" r:id="rId5"/>
    <p:sldId id="261" r:id="rId6"/>
    <p:sldId id="270" r:id="rId7"/>
    <p:sldId id="268" r:id="rId8"/>
    <p:sldId id="262" r:id="rId9"/>
    <p:sldId id="267" r:id="rId10"/>
    <p:sldId id="271" r:id="rId11"/>
    <p:sldId id="269" r:id="rId12"/>
    <p:sldId id="259"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74" d="100"/>
          <a:sy n="74" d="100"/>
        </p:scale>
        <p:origin x="12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theme" Target="theme/theme1.xml" /><Relationship Id="rId3" Type="http://schemas.openxmlformats.org/officeDocument/2006/relationships/customXml" Target="../customXml/item3.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presProps" Target="pres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notesMaster" Target="notesMasters/notesMaster1.xml" /><Relationship Id="rId10" Type="http://schemas.openxmlformats.org/officeDocument/2006/relationships/slide" Target="slides/slide6.xml" /><Relationship Id="rId19" Type="http://schemas.openxmlformats.org/officeDocument/2006/relationships/tableStyles" Target="tableStyle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B7A65-B753-4BCF-A7B5-9E725646F635}" type="datetimeFigureOut">
              <a:rPr lang="en-US" smtClean="0"/>
              <a:t>6/6/2020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10C10-C9CE-40EA-B98E-B6B9E6B54514}" type="slidenum">
              <a:rPr lang="en-US" smtClean="0"/>
              <a:t>‹#›</a:t>
            </a:fld>
            <a:endParaRPr lang="en-US" dirty="0"/>
          </a:p>
        </p:txBody>
      </p:sp>
    </p:spTree>
    <p:extLst>
      <p:ext uri="{BB962C8B-B14F-4D97-AF65-F5344CB8AC3E}">
        <p14:creationId xmlns:p14="http://schemas.microsoft.com/office/powerpoint/2010/main" val="76814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D0398674-EA40-431D-BCEC-BD19F0E16EC3}" type="datetimeFigureOut">
              <a:rPr lang="en-US" smtClean="0"/>
              <a:t>6/6/2020</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50FB6ADE-E430-4CF4-B4D7-5758AB782480}" type="slidenum">
              <a:rPr lang="en-US" smtClean="0"/>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38526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53257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597721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3736898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4107603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101394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1878349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2802457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145833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D0398674-EA40-431D-BCEC-BD19F0E16EC3}" type="datetimeFigureOut">
              <a:rPr lang="en-US" smtClean="0"/>
              <a:t>6/6/2020</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73874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385170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96278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417428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2401095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63462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370220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398674-EA40-431D-BCEC-BD19F0E16EC3}" type="datetimeFigureOut">
              <a:rPr lang="en-US" smtClean="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FB6ADE-E430-4CF4-B4D7-5758AB782480}" type="slidenum">
              <a:rPr lang="en-US" smtClean="0"/>
              <a:t>‹#›</a:t>
            </a:fld>
            <a:endParaRPr lang="en-US" dirty="0"/>
          </a:p>
        </p:txBody>
      </p:sp>
    </p:spTree>
    <p:extLst>
      <p:ext uri="{BB962C8B-B14F-4D97-AF65-F5344CB8AC3E}">
        <p14:creationId xmlns:p14="http://schemas.microsoft.com/office/powerpoint/2010/main" val="130583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398674-EA40-431D-BCEC-BD19F0E16EC3}" type="datetimeFigureOut">
              <a:rPr lang="en-US" smtClean="0"/>
              <a:t>6/6/2020</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FB6ADE-E430-4CF4-B4D7-5758AB782480}" type="slidenum">
              <a:rPr lang="en-US" smtClean="0"/>
              <a:t>‹#›</a:t>
            </a:fld>
            <a:endParaRPr lang="en-US" dirty="0"/>
          </a:p>
        </p:txBody>
      </p:sp>
    </p:spTree>
    <p:extLst>
      <p:ext uri="{BB962C8B-B14F-4D97-AF65-F5344CB8AC3E}">
        <p14:creationId xmlns:p14="http://schemas.microsoft.com/office/powerpoint/2010/main" val="304645396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4.emf" /><Relationship Id="rId2" Type="http://schemas.openxmlformats.org/officeDocument/2006/relationships/image" Target="../media/image3.emf" /><Relationship Id="rId1" Type="http://schemas.openxmlformats.org/officeDocument/2006/relationships/slideLayout" Target="../slideLayouts/slideLayout2.xml" /><Relationship Id="rId5" Type="http://schemas.openxmlformats.org/officeDocument/2006/relationships/image" Target="../media/image6.emf" /><Relationship Id="rId4" Type="http://schemas.openxmlformats.org/officeDocument/2006/relationships/image" Target="../media/image5.emf"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8.emf" /><Relationship Id="rId2" Type="http://schemas.openxmlformats.org/officeDocument/2006/relationships/image" Target="../media/image7.emf" /><Relationship Id="rId1" Type="http://schemas.openxmlformats.org/officeDocument/2006/relationships/slideLayout" Target="../slideLayouts/slideLayout2.xml" /><Relationship Id="rId4" Type="http://schemas.openxmlformats.org/officeDocument/2006/relationships/image" Target="../media/image9.e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8910" y="2048379"/>
            <a:ext cx="7772400" cy="2387600"/>
          </a:xfrm>
        </p:spPr>
        <p:txBody>
          <a:bodyPr>
            <a:normAutofit/>
          </a:bodyPr>
          <a:lstStyle/>
          <a:p>
            <a:pPr algn="l"/>
            <a:r>
              <a:rPr lang="en-US" sz="4000" dirty="0">
                <a:latin typeface="Arial" panose="020B0604020202020204" pitchFamily="34" charset="0"/>
                <a:cs typeface="Arial" panose="020B0604020202020204" pitchFamily="34" charset="0"/>
              </a:rPr>
              <a:t>Problems and challenges faced in communicating with the public on food biotechnologies</a:t>
            </a:r>
          </a:p>
        </p:txBody>
      </p:sp>
      <p:sp>
        <p:nvSpPr>
          <p:cNvPr id="3" name="Subtitle 2"/>
          <p:cNvSpPr>
            <a:spLocks noGrp="1"/>
          </p:cNvSpPr>
          <p:nvPr>
            <p:ph type="subTitle" idx="1"/>
          </p:nvPr>
        </p:nvSpPr>
        <p:spPr>
          <a:xfrm>
            <a:off x="1716110" y="5202238"/>
            <a:ext cx="6858000" cy="1655762"/>
          </a:xfrm>
        </p:spPr>
        <p:txBody>
          <a:bodyPr>
            <a:normAutofit lnSpcReduction="10000"/>
          </a:bodyPr>
          <a:lstStyle/>
          <a:p>
            <a:pPr algn="ctr"/>
            <a:r>
              <a:rPr lang="en-GB" sz="2800" dirty="0">
                <a:latin typeface="Arial" panose="020B0604020202020204" pitchFamily="34" charset="0"/>
                <a:cs typeface="Arial" panose="020B0604020202020204" pitchFamily="34" charset="0"/>
              </a:rPr>
              <a:t>Sandra</a:t>
            </a:r>
            <a:r>
              <a:rPr lang="en-GB" sz="2800" dirty="0"/>
              <a:t> </a:t>
            </a:r>
            <a:r>
              <a:rPr lang="en-GB" sz="2800" dirty="0" err="1"/>
              <a:t>Lombe</a:t>
            </a:r>
            <a:r>
              <a:rPr lang="en-GB" sz="2800" dirty="0"/>
              <a:t> and Christopher </a:t>
            </a:r>
            <a:r>
              <a:rPr lang="en-GB" sz="2800" dirty="0" err="1"/>
              <a:t>Simuntala</a:t>
            </a:r>
            <a:endParaRPr lang="en-GB" sz="2800" dirty="0"/>
          </a:p>
          <a:p>
            <a:pPr algn="ctr"/>
            <a:r>
              <a:rPr lang="en-GB" sz="2800" dirty="0"/>
              <a:t>National Biosafety Authority</a:t>
            </a:r>
          </a:p>
          <a:p>
            <a:pPr algn="ctr"/>
            <a:r>
              <a:rPr lang="en-GB" sz="2800" dirty="0"/>
              <a:t>Zambia</a:t>
            </a:r>
            <a:endParaRPr lang="en-US" sz="2800" dirty="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6868" y="265213"/>
            <a:ext cx="288925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07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3" y="135230"/>
            <a:ext cx="8577330" cy="727655"/>
          </a:xfrm>
        </p:spPr>
        <p:txBody>
          <a:bodyPr>
            <a:normAutofit/>
          </a:bodyPr>
          <a:lstStyle/>
          <a:p>
            <a:r>
              <a:rPr lang="en-GB" sz="3600" dirty="0">
                <a:latin typeface="Arial" panose="020B0604020202020204" pitchFamily="34" charset="0"/>
                <a:cs typeface="Arial" panose="020B0604020202020204" pitchFamily="34" charset="0"/>
              </a:rPr>
              <a:t>Essential elements for the toolkit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6215" y="862885"/>
            <a:ext cx="8847785" cy="5781542"/>
          </a:xfrm>
        </p:spPr>
        <p:txBody>
          <a:bodyPr vert="horz" lIns="91440" tIns="45720" rIns="91440" bIns="45720" rtlCol="0" anchor="t">
            <a:normAutofit/>
          </a:bodyPr>
          <a:lstStyle/>
          <a:p>
            <a:r>
              <a:rPr lang="en-GB" sz="1400" dirty="0">
                <a:latin typeface="Arial" panose="020B0604020202020204" pitchFamily="34" charset="0"/>
                <a:cs typeface="Arial" panose="020B0604020202020204" pitchFamily="34" charset="0"/>
              </a:rPr>
              <a:t>Benefits of GMO products and food biotechnologies</a:t>
            </a:r>
          </a:p>
          <a:p>
            <a:r>
              <a:rPr lang="en-GB" sz="1400" dirty="0">
                <a:latin typeface="Arial" panose="020B0604020202020204" pitchFamily="34" charset="0"/>
                <a:cs typeface="Arial" panose="020B0604020202020204" pitchFamily="34" charset="0"/>
              </a:rPr>
              <a:t>Human health concerns and the environment (to demystify the technology and remove </a:t>
            </a:r>
            <a:r>
              <a:rPr lang="en-GB" sz="1400" dirty="0" err="1">
                <a:latin typeface="Arial" panose="020B0604020202020204" pitchFamily="34" charset="0"/>
                <a:cs typeface="Arial" panose="020B0604020202020204" pitchFamily="34" charset="0"/>
              </a:rPr>
              <a:t>uncertainities</a:t>
            </a:r>
            <a:r>
              <a:rPr lang="en-GB" sz="1400" dirty="0">
                <a:latin typeface="Arial" panose="020B0604020202020204" pitchFamily="34" charset="0"/>
                <a:cs typeface="Arial" panose="020B0604020202020204" pitchFamily="34" charset="0"/>
              </a:rPr>
              <a:t>)</a:t>
            </a:r>
          </a:p>
          <a:p>
            <a:r>
              <a:rPr lang="en-GB" sz="1400" dirty="0">
                <a:latin typeface="Arial" panose="020B0604020202020204" pitchFamily="34" charset="0"/>
                <a:cs typeface="Arial" panose="020B0604020202020204" pitchFamily="34" charset="0"/>
              </a:rPr>
              <a:t>Safety assessments </a:t>
            </a:r>
          </a:p>
          <a:p>
            <a:r>
              <a:rPr lang="en-GB" sz="1400" dirty="0">
                <a:latin typeface="Arial" panose="020B0604020202020204" pitchFamily="34" charset="0"/>
                <a:cs typeface="Arial" panose="020B0604020202020204" pitchFamily="34" charset="0"/>
              </a:rPr>
              <a:t>Definitions and methods (Translation of important documents into local languages simplified to remove the jargon)</a:t>
            </a:r>
          </a:p>
          <a:p>
            <a:r>
              <a:rPr lang="en-GB" sz="1400" dirty="0">
                <a:latin typeface="Arial" panose="020B0604020202020204" pitchFamily="34" charset="0"/>
                <a:cs typeface="Arial" panose="020B0604020202020204" pitchFamily="34" charset="0"/>
              </a:rPr>
              <a:t>Use of visual aids and presentations (Cartoons)</a:t>
            </a:r>
          </a:p>
          <a:p>
            <a:r>
              <a:rPr lang="en-GB" sz="1400" dirty="0">
                <a:latin typeface="Arial" panose="020B0604020202020204" pitchFamily="34" charset="0"/>
                <a:cs typeface="Arial" panose="020B0604020202020204" pitchFamily="34" charset="0"/>
              </a:rPr>
              <a:t>Public consultation</a:t>
            </a:r>
          </a:p>
          <a:p>
            <a:r>
              <a:rPr lang="en-GB" sz="1400" dirty="0">
                <a:latin typeface="Arial" panose="020B0604020202020204" pitchFamily="34" charset="0"/>
                <a:cs typeface="Arial" panose="020B0604020202020204" pitchFamily="34" charset="0"/>
              </a:rPr>
              <a:t>Current use/ application</a:t>
            </a:r>
          </a:p>
          <a:p>
            <a:r>
              <a:rPr lang="en-GB" sz="1400" dirty="0">
                <a:latin typeface="Arial" panose="020B0604020202020204" pitchFamily="34" charset="0"/>
                <a:cs typeface="Arial" panose="020B0604020202020204" pitchFamily="34" charset="0"/>
              </a:rPr>
              <a:t>Future developments</a:t>
            </a:r>
          </a:p>
          <a:p>
            <a:r>
              <a:rPr lang="en-GB" sz="1400" dirty="0">
                <a:latin typeface="Arial" panose="020B0604020202020204" pitchFamily="34" charset="0"/>
                <a:cs typeface="Arial" panose="020B0604020202020204" pitchFamily="34" charset="0"/>
              </a:rPr>
              <a:t>Regulations</a:t>
            </a:r>
          </a:p>
          <a:p>
            <a:pPr marL="0" indent="0">
              <a:buNone/>
            </a:pPr>
            <a:r>
              <a:rPr lang="en-GB" sz="1400" b="1" dirty="0">
                <a:latin typeface="Arial" panose="020B0604020202020204" pitchFamily="34" charset="0"/>
                <a:cs typeface="Arial" panose="020B0604020202020204" pitchFamily="34" charset="0"/>
              </a:rPr>
              <a:t>Please list your recommendations for the process to develop the toolkit. What do you expect the toolkit would cover</a:t>
            </a:r>
          </a:p>
          <a:p>
            <a:pPr>
              <a:buFont typeface="Arial" panose="020B0604020202020204" pitchFamily="34" charset="0"/>
              <a:buChar char="•"/>
            </a:pPr>
            <a:r>
              <a:rPr lang="en-GB" sz="1400" dirty="0">
                <a:latin typeface="Arial" panose="020B0604020202020204" pitchFamily="34" charset="0"/>
                <a:cs typeface="Arial" panose="020B0604020202020204" pitchFamily="34" charset="0"/>
              </a:rPr>
              <a:t>The tool kit must the essential key messages listed above and each country can adopt them contextually.</a:t>
            </a:r>
          </a:p>
          <a:p>
            <a:pPr marL="0" indent="0">
              <a:buNone/>
            </a:pPr>
            <a:r>
              <a:rPr lang="en-GB" sz="1600" i="1"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How the toolkit should be promoted and used?</a:t>
            </a:r>
          </a:p>
          <a:p>
            <a:pPr>
              <a:buFont typeface="Arial" panose="020B0604020202020204" pitchFamily="34" charset="0"/>
              <a:buChar char="•"/>
            </a:pPr>
            <a:r>
              <a:rPr lang="en-GB" sz="1400" dirty="0">
                <a:latin typeface="Arial" panose="020B0604020202020204" pitchFamily="34" charset="0"/>
                <a:cs typeface="Arial" panose="020B0604020202020204" pitchFamily="34" charset="0"/>
              </a:rPr>
              <a:t>It must be put on the GM FAO platform for all countries to access it </a:t>
            </a:r>
          </a:p>
          <a:p>
            <a:pPr>
              <a:buFont typeface="Arial" panose="020B0604020202020204" pitchFamily="34" charset="0"/>
              <a:buChar char="•"/>
            </a:pPr>
            <a:r>
              <a:rPr lang="en-GB" sz="1400" dirty="0">
                <a:latin typeface="Arial" panose="020B0604020202020204" pitchFamily="34" charset="0"/>
                <a:cs typeface="Arial" panose="020B0604020202020204" pitchFamily="34" charset="0"/>
              </a:rPr>
              <a:t>It can used as a guide or reference</a:t>
            </a:r>
          </a:p>
          <a:p>
            <a:pPr>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939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84" y="0"/>
            <a:ext cx="7704667" cy="1350497"/>
          </a:xfrm>
        </p:spPr>
        <p:txBody>
          <a:bodyPr/>
          <a:lstStyle/>
          <a:p>
            <a:r>
              <a:rPr lang="en-GB" dirty="0">
                <a:latin typeface="Arial" panose="020B0604020202020204" pitchFamily="34" charset="0"/>
                <a:cs typeface="Arial" panose="020B0604020202020204" pitchFamily="34" charset="0"/>
              </a:rPr>
              <a:t>Problems</a:t>
            </a:r>
            <a:endParaRPr lang="en-US"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502276" y="1080040"/>
            <a:ext cx="8512935" cy="5951825"/>
          </a:xfrm>
        </p:spPr>
        <p:txBody>
          <a:bodyPr vert="horz" lIns="91440" tIns="45720" rIns="91440" bIns="45720" rtlCol="0" anchor="t">
            <a:normAutofit fontScale="25000" lnSpcReduction="20000"/>
          </a:bodyPr>
          <a:lstStyle/>
          <a:p>
            <a:pPr marL="0" indent="0" algn="just" fontAlgn="base">
              <a:spcBef>
                <a:spcPts val="1000"/>
              </a:spcBef>
              <a:spcAft>
                <a:spcPct val="0"/>
              </a:spcAft>
              <a:buClr>
                <a:srgbClr val="ACD433"/>
              </a:buClr>
              <a:buSzPct val="80000"/>
              <a:buNone/>
            </a:pPr>
            <a:r>
              <a:rPr lang="en-US" altLang="en-US" sz="11200" dirty="0">
                <a:solidFill>
                  <a:srgbClr val="404040"/>
                </a:solidFill>
                <a:latin typeface="Century Gothic" panose="020B0502020202020204"/>
              </a:rPr>
              <a:t> </a:t>
            </a:r>
            <a:r>
              <a:rPr lang="en-US" altLang="en-US" sz="11200" dirty="0">
                <a:solidFill>
                  <a:srgbClr val="404040"/>
                </a:solidFill>
                <a:latin typeface="Arial" panose="020B0604020202020204" pitchFamily="34" charset="0"/>
                <a:cs typeface="Arial" panose="020B0604020202020204" pitchFamily="34" charset="0"/>
              </a:rPr>
              <a:t>1. </a:t>
            </a:r>
            <a:r>
              <a:rPr lang="en-US" altLang="en-US" sz="9600" dirty="0">
                <a:latin typeface="Arial" panose="020B0604020202020204" pitchFamily="34" charset="0"/>
                <a:cs typeface="Arial" panose="020B0604020202020204" pitchFamily="34" charset="0"/>
              </a:rPr>
              <a:t>After the 2001/2002 drought which threatened the countries food security the international community responded by donating genetically modified maize. The government of the day rejected the donation due to uncertainties and lack of capacity in biotechnology.</a:t>
            </a:r>
          </a:p>
          <a:p>
            <a:pPr marL="342900" indent="-342900" algn="just" fontAlgn="base">
              <a:spcBef>
                <a:spcPts val="1000"/>
              </a:spcBef>
              <a:spcAft>
                <a:spcPct val="0"/>
              </a:spcAft>
              <a:buClr>
                <a:srgbClr val="ACD433"/>
              </a:buClr>
              <a:buSzPct val="80000"/>
              <a:buFont typeface="Wingdings 3" panose="05040102010807070707" pitchFamily="18" charset="2"/>
              <a:buChar char=""/>
            </a:pPr>
            <a:r>
              <a:rPr lang="en-US" altLang="en-US" sz="9600" dirty="0">
                <a:latin typeface="Arial" panose="020B0604020202020204" pitchFamily="34" charset="0"/>
                <a:cs typeface="Arial" panose="020B0604020202020204" pitchFamily="34" charset="0"/>
              </a:rPr>
              <a:t>Despite the government position changing on GMO food people have not accepted genetically modified foods due to that pronouncement.</a:t>
            </a:r>
          </a:p>
          <a:p>
            <a:pPr marL="342900" indent="-342900" algn="just" fontAlgn="base">
              <a:spcBef>
                <a:spcPts val="1000"/>
              </a:spcBef>
              <a:spcAft>
                <a:spcPct val="0"/>
              </a:spcAft>
              <a:buClr>
                <a:srgbClr val="ACD433"/>
              </a:buClr>
              <a:buSzPct val="80000"/>
              <a:buFont typeface="Wingdings 3" panose="05040102010807070707" pitchFamily="18" charset="2"/>
              <a:buChar char=""/>
            </a:pPr>
            <a:r>
              <a:rPr lang="en-US" altLang="en-US" sz="9600" dirty="0">
                <a:latin typeface="Arial" panose="020B0604020202020204" pitchFamily="34" charset="0"/>
                <a:cs typeface="Arial" panose="020B0604020202020204" pitchFamily="34" charset="0"/>
              </a:rPr>
              <a:t>The people still have a notion that the country does not allow or accept genetically modified foods</a:t>
            </a:r>
          </a:p>
          <a:p>
            <a:pPr marL="342900" indent="-342900" algn="just" fontAlgn="base">
              <a:spcBef>
                <a:spcPts val="1000"/>
              </a:spcBef>
              <a:spcAft>
                <a:spcPct val="0"/>
              </a:spcAft>
              <a:buClr>
                <a:srgbClr val="ACD433"/>
              </a:buClr>
              <a:buSzPct val="80000"/>
              <a:buFont typeface="Wingdings 3" panose="05040102010807070707" pitchFamily="18" charset="2"/>
              <a:buChar char=""/>
            </a:pPr>
            <a:r>
              <a:rPr lang="en-US" altLang="en-US" sz="9600" dirty="0">
                <a:latin typeface="Arial" panose="020B0604020202020204" pitchFamily="34" charset="0"/>
                <a:cs typeface="Arial" panose="020B0604020202020204" pitchFamily="34" charset="0"/>
              </a:rPr>
              <a:t>There are a lot of myths and misconceptions some people think;</a:t>
            </a:r>
          </a:p>
          <a:p>
            <a:pPr lvl="0" algn="just">
              <a:buClr>
                <a:srgbClr val="30ACEC">
                  <a:lumMod val="75000"/>
                </a:srgbClr>
              </a:buClr>
              <a:defRPr/>
            </a:pPr>
            <a:r>
              <a:rPr lang="en-US" sz="9600" dirty="0">
                <a:latin typeface="Arial" panose="020B0604020202020204" pitchFamily="34" charset="0"/>
                <a:cs typeface="Arial" panose="020B0604020202020204" pitchFamily="34" charset="0"/>
              </a:rPr>
              <a:t>Anything big is GMO</a:t>
            </a:r>
          </a:p>
          <a:p>
            <a:pPr lvl="0" algn="just">
              <a:buClr>
                <a:srgbClr val="30ACEC">
                  <a:lumMod val="75000"/>
                </a:srgbClr>
              </a:buClr>
              <a:defRPr/>
            </a:pPr>
            <a:r>
              <a:rPr lang="en-US" sz="9600" dirty="0">
                <a:latin typeface="Arial" panose="020B0604020202020204" pitchFamily="34" charset="0"/>
                <a:cs typeface="Arial" panose="020B0604020202020204" pitchFamily="34" charset="0"/>
              </a:rPr>
              <a:t>GMOs are poisonous</a:t>
            </a:r>
          </a:p>
          <a:p>
            <a:pPr lvl="0" algn="just">
              <a:buClr>
                <a:srgbClr val="30ACEC">
                  <a:lumMod val="75000"/>
                </a:srgbClr>
              </a:buClr>
              <a:defRPr/>
            </a:pPr>
            <a:r>
              <a:rPr lang="en-US" sz="9600" dirty="0">
                <a:latin typeface="Arial" panose="020B0604020202020204" pitchFamily="34" charset="0"/>
                <a:cs typeface="Arial" panose="020B0604020202020204" pitchFamily="34" charset="0"/>
              </a:rPr>
              <a:t>GMOs are bad</a:t>
            </a:r>
          </a:p>
          <a:p>
            <a:pPr lvl="0" algn="just">
              <a:buClr>
                <a:srgbClr val="30ACEC">
                  <a:lumMod val="75000"/>
                </a:srgbClr>
              </a:buClr>
              <a:defRPr/>
            </a:pPr>
            <a:r>
              <a:rPr lang="en-US" sz="9600" dirty="0">
                <a:latin typeface="Arial" panose="020B0604020202020204" pitchFamily="34" charset="0"/>
                <a:cs typeface="Arial" panose="020B0604020202020204" pitchFamily="34" charset="0"/>
              </a:rPr>
              <a:t>GMOs cause cancer</a:t>
            </a:r>
          </a:p>
          <a:p>
            <a:pPr marL="0" lvl="0" indent="0">
              <a:buClr>
                <a:srgbClr val="30ACEC">
                  <a:lumMod val="75000"/>
                </a:srgbClr>
              </a:buClr>
              <a:buNone/>
              <a:defRPr/>
            </a:pPr>
            <a:endParaRPr lang="en-US" sz="9600" dirty="0">
              <a:latin typeface="Arial" panose="020B0604020202020204" pitchFamily="34" charset="0"/>
              <a:cs typeface="Arial" panose="020B0604020202020204" pitchFamily="34" charset="0"/>
            </a:endParaRPr>
          </a:p>
          <a:p>
            <a:pPr marL="914400" lvl="0" indent="-914400">
              <a:buClr>
                <a:srgbClr val="30ACEC">
                  <a:lumMod val="75000"/>
                </a:srgbClr>
              </a:buClr>
              <a:buAutoNum type="arabicPeriod" startAt="2"/>
              <a:defRPr/>
            </a:pPr>
            <a:endParaRPr lang="en-US" sz="4800" dirty="0">
              <a:solidFill>
                <a:prstClr val="black"/>
              </a:solidFill>
              <a:latin typeface="Century Gothic" panose="020B0502020202020204" pitchFamily="34" charset="0"/>
            </a:endParaRPr>
          </a:p>
          <a:p>
            <a:pPr marL="0" lvl="0" indent="0" defTabSz="914400" eaLnBrk="0" fontAlgn="base" hangingPunct="0">
              <a:buClrTx/>
              <a:buSzTx/>
              <a:buNone/>
              <a:defRPr/>
            </a:pPr>
            <a:endParaRPr lang="en-US" altLang="en-US" sz="2000" dirty="0">
              <a:solidFill>
                <a:srgbClr val="000000"/>
              </a:solidFill>
              <a:latin typeface="Century Gothic" panose="020B0502020202020204" pitchFamily="34" charset="0"/>
            </a:endParaRPr>
          </a:p>
          <a:p>
            <a:pPr lvl="0" defTabSz="914400" eaLnBrk="0" fontAlgn="base" hangingPunct="0">
              <a:buClrTx/>
              <a:buSzTx/>
              <a:buFont typeface="Wingdings" panose="05000000000000000000" pitchFamily="2" charset="2"/>
              <a:buChar char="v"/>
              <a:defRPr/>
            </a:pPr>
            <a:endParaRPr lang="en-US" altLang="en-US" sz="2000" dirty="0">
              <a:solidFill>
                <a:srgbClr val="000000"/>
              </a:solidFill>
              <a:latin typeface="Century Gothic" panose="020B0502020202020204" pitchFamily="34" charset="0"/>
            </a:endParaRPr>
          </a:p>
          <a:p>
            <a:pPr lvl="0" defTabSz="914400" eaLnBrk="0" fontAlgn="base" hangingPunct="0">
              <a:buClrTx/>
              <a:buSzTx/>
              <a:buFont typeface="Wingdings" panose="05000000000000000000" pitchFamily="2" charset="2"/>
              <a:buChar char="v"/>
              <a:defRPr/>
            </a:pPr>
            <a:endParaRPr lang="en-US" altLang="en-US" sz="2000" dirty="0">
              <a:solidFill>
                <a:srgbClr val="000000"/>
              </a:solidFill>
              <a:latin typeface="Century Gothic" panose="020B0502020202020204" pitchFamily="34" charset="0"/>
            </a:endParaRPr>
          </a:p>
          <a:p>
            <a:pPr lvl="0" defTabSz="914400" eaLnBrk="0" fontAlgn="base" hangingPunct="0">
              <a:buClrTx/>
              <a:buSzTx/>
              <a:buFont typeface="Wingdings" panose="05000000000000000000" pitchFamily="2" charset="2"/>
              <a:buChar char="v"/>
              <a:defRPr/>
            </a:pPr>
            <a:endParaRPr lang="en-US" altLang="en-US" sz="2000" dirty="0">
              <a:solidFill>
                <a:srgbClr val="000000"/>
              </a:solidFill>
              <a:latin typeface="Century Gothic" panose="020B0502020202020204" pitchFamily="34" charset="0"/>
            </a:endParaRPr>
          </a:p>
          <a:p>
            <a:endParaRPr lang="en-GB" dirty="0"/>
          </a:p>
        </p:txBody>
      </p:sp>
    </p:spTree>
    <p:extLst>
      <p:ext uri="{BB962C8B-B14F-4D97-AF65-F5344CB8AC3E}">
        <p14:creationId xmlns:p14="http://schemas.microsoft.com/office/powerpoint/2010/main" val="344358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1" y="200697"/>
            <a:ext cx="7704667" cy="1783723"/>
          </a:xfrm>
        </p:spPr>
        <p:txBody>
          <a:bodyPr/>
          <a:lstStyle/>
          <a:p>
            <a:r>
              <a:rPr lang="en-US" dirty="0">
                <a:latin typeface="Arial" panose="020B0604020202020204" pitchFamily="34" charset="0"/>
                <a:cs typeface="Arial" panose="020B0604020202020204" pitchFamily="34" charset="0"/>
              </a:rPr>
              <a:t>Problems </a:t>
            </a:r>
            <a:r>
              <a:rPr lang="en-US" dirty="0" err="1">
                <a:latin typeface="Arial" panose="020B0604020202020204" pitchFamily="34" charset="0"/>
                <a:cs typeface="Arial" panose="020B0604020202020204" pitchFamily="34" charset="0"/>
              </a:rPr>
              <a:t>Contd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6223" y="1572297"/>
            <a:ext cx="7704667" cy="3332816"/>
          </a:xfrm>
        </p:spPr>
        <p:txBody>
          <a:bodyPr/>
          <a:lstStyle/>
          <a:p>
            <a:pPr marL="0" lvl="0" indent="0" algn="just">
              <a:buClr>
                <a:srgbClr val="30ACEC">
                  <a:lumMod val="75000"/>
                </a:srgbClr>
              </a:buClr>
              <a:buNone/>
              <a:defRPr/>
            </a:pPr>
            <a:r>
              <a:rPr lang="en-US" dirty="0">
                <a:solidFill>
                  <a:prstClr val="black"/>
                </a:solidFill>
                <a:latin typeface="Arial" panose="020B0604020202020204" pitchFamily="34" charset="0"/>
                <a:cs typeface="Arial" panose="020B0604020202020204" pitchFamily="34" charset="0"/>
              </a:rPr>
              <a:t>2. Scientific terms have proved to be jargon hence most people have not understood the technology and its benefits</a:t>
            </a:r>
          </a:p>
          <a:p>
            <a:pPr marL="0" lvl="0" indent="0" algn="just">
              <a:buClr>
                <a:srgbClr val="30ACEC">
                  <a:lumMod val="75000"/>
                </a:srgbClr>
              </a:buClr>
              <a:buNone/>
              <a:defRPr/>
            </a:pPr>
            <a:r>
              <a:rPr lang="en-US" dirty="0">
                <a:solidFill>
                  <a:prstClr val="black"/>
                </a:solidFill>
                <a:latin typeface="Arial" panose="020B0604020202020204" pitchFamily="34" charset="0"/>
                <a:cs typeface="Arial" panose="020B0604020202020204" pitchFamily="34" charset="0"/>
              </a:rPr>
              <a:t>3.The anti-GMO activists and some civil society organization (Propaganda)</a:t>
            </a:r>
          </a:p>
          <a:p>
            <a:pPr marL="0" lvl="0" indent="0" algn="just">
              <a:buClr>
                <a:srgbClr val="30ACEC">
                  <a:lumMod val="75000"/>
                </a:srgbClr>
              </a:buClr>
              <a:buNone/>
              <a:defRPr/>
            </a:pPr>
            <a:endParaRPr lang="en-US" dirty="0">
              <a:solidFill>
                <a:prstClr val="black"/>
              </a:solidFill>
              <a:latin typeface="Arial" panose="020B0604020202020204" pitchFamily="34" charset="0"/>
              <a:cs typeface="Arial" panose="020B0604020202020204" pitchFamily="34" charset="0"/>
            </a:endParaRPr>
          </a:p>
          <a:p>
            <a:pPr marL="0" lvl="0" indent="0" algn="just">
              <a:buClr>
                <a:srgbClr val="30ACEC">
                  <a:lumMod val="75000"/>
                </a:srgbClr>
              </a:buClr>
              <a:buNone/>
              <a:defRPr/>
            </a:pP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47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103031"/>
            <a:ext cx="8680361" cy="824248"/>
          </a:xfrm>
        </p:spPr>
        <p:txBody>
          <a:bodyPr/>
          <a:lstStyle/>
          <a:p>
            <a:r>
              <a:rPr lang="en-GB" dirty="0">
                <a:latin typeface="Arial" panose="020B0604020202020204" pitchFamily="34" charset="0"/>
                <a:cs typeface="Arial" panose="020B0604020202020204" pitchFamily="34" charset="0"/>
              </a:rPr>
              <a:t>What did your country do?</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1819" y="721216"/>
            <a:ext cx="8757634" cy="5988677"/>
          </a:xfrm>
        </p:spPr>
        <p:txBody>
          <a:bodyPr vert="horz" lIns="91440" tIns="45720" rIns="91440" bIns="45720" rtlCol="0" anchor="t">
            <a:normAutofit fontScale="25000" lnSpcReduction="20000"/>
          </a:bodyPr>
          <a:lstStyle/>
          <a:p>
            <a:pPr>
              <a:buFont typeface="Wingdings" panose="05000000000000000000" pitchFamily="2" charset="2"/>
              <a:buChar char="Ø"/>
            </a:pPr>
            <a:r>
              <a:rPr lang="en-GB" sz="7200" dirty="0">
                <a:latin typeface="Arial" panose="020B0604020202020204" pitchFamily="34" charset="0"/>
                <a:cs typeface="Arial" panose="020B0604020202020204" pitchFamily="34" charset="0"/>
              </a:rPr>
              <a:t>Put up a policy on biotechnology and biosafety in 2003 .</a:t>
            </a:r>
          </a:p>
          <a:p>
            <a:pPr>
              <a:buFont typeface="Wingdings" panose="05000000000000000000" pitchFamily="2" charset="2"/>
              <a:buChar char="Ø"/>
            </a:pPr>
            <a:r>
              <a:rPr lang="en-GB" sz="7200" dirty="0">
                <a:latin typeface="Arial" panose="020B0604020202020204" pitchFamily="34" charset="0"/>
                <a:cs typeface="Arial" panose="020B0604020202020204" pitchFamily="34" charset="0"/>
              </a:rPr>
              <a:t>Human Resource and Infrastructure development (Sent people for training in biotechnology and built GMO laboratories)</a:t>
            </a:r>
          </a:p>
          <a:p>
            <a:pPr>
              <a:buFont typeface="Wingdings" panose="05000000000000000000" pitchFamily="2" charset="2"/>
              <a:buChar char="Ø"/>
            </a:pPr>
            <a:r>
              <a:rPr lang="en-GB" sz="7200" dirty="0">
                <a:latin typeface="Arial" panose="020B0604020202020204" pitchFamily="34" charset="0"/>
                <a:cs typeface="Arial" panose="020B0604020202020204" pitchFamily="34" charset="0"/>
              </a:rPr>
              <a:t>Set up an institutional legal framework; the Biosafety  Act of 2007 , the Board (2012) the Scientific Advisory Committee (SAC, 2012) and the Secretariat (2013)</a:t>
            </a:r>
          </a:p>
          <a:p>
            <a:pPr>
              <a:buFont typeface="Wingdings" panose="05000000000000000000" pitchFamily="2" charset="2"/>
              <a:buChar char="Ø"/>
            </a:pPr>
            <a:r>
              <a:rPr lang="en-GB" sz="7200" dirty="0">
                <a:latin typeface="Arial" panose="020B0604020202020204" pitchFamily="34" charset="0"/>
                <a:cs typeface="Arial" panose="020B0604020202020204" pitchFamily="34" charset="0"/>
              </a:rPr>
              <a:t>Translated biotechnology and biosafety scientific terms or phrases found in the Biosafety Act No. 10 of 2007 and the Cartagena Protocol on Biosafety into seven local languages (2015) </a:t>
            </a:r>
          </a:p>
          <a:p>
            <a:pPr>
              <a:buFont typeface="Wingdings" panose="05000000000000000000" pitchFamily="2" charset="2"/>
              <a:buChar char="Ø"/>
            </a:pPr>
            <a:r>
              <a:rPr lang="en-GB" sz="7200" dirty="0">
                <a:latin typeface="Arial" panose="020B0604020202020204" pitchFamily="34" charset="0"/>
                <a:cs typeface="Arial" panose="020B0604020202020204" pitchFamily="34" charset="0"/>
              </a:rPr>
              <a:t>The Authority has been holding sensitisation, education and awareness meetings with various key stakeholders including the parliamentarians and senior government officials.</a:t>
            </a:r>
          </a:p>
          <a:p>
            <a:pPr>
              <a:buFont typeface="Wingdings" panose="05000000000000000000" pitchFamily="2" charset="2"/>
              <a:buChar char="Ø"/>
            </a:pPr>
            <a:r>
              <a:rPr lang="en-GB" sz="7200" dirty="0">
                <a:latin typeface="Arial" panose="020B0604020202020204" pitchFamily="34" charset="0"/>
                <a:cs typeface="Arial" panose="020B0604020202020204" pitchFamily="34" charset="0"/>
              </a:rPr>
              <a:t>The NBA has produced various IEC materials on the NBA mandate and issues related to GMOs and distributed them countrywide </a:t>
            </a:r>
          </a:p>
          <a:p>
            <a:pPr>
              <a:buFont typeface="Wingdings" panose="05000000000000000000" pitchFamily="2" charset="2"/>
              <a:buChar char="Ø"/>
            </a:pPr>
            <a:r>
              <a:rPr lang="en-GB" sz="7200" dirty="0">
                <a:latin typeface="Arial" panose="020B0604020202020204" pitchFamily="34" charset="0"/>
                <a:cs typeface="Arial" panose="020B0604020202020204" pitchFamily="34" charset="0"/>
              </a:rPr>
              <a:t>The Authority has been conducting radio and television programmes to sensitise and educate the public on GMO products and the status of GMOs in the country</a:t>
            </a:r>
          </a:p>
          <a:p>
            <a:pPr>
              <a:buFont typeface="Wingdings" panose="05000000000000000000" pitchFamily="2" charset="2"/>
              <a:buChar char="Ø"/>
            </a:pPr>
            <a:r>
              <a:rPr lang="en-GB" sz="7200" dirty="0">
                <a:latin typeface="Arial" panose="020B0604020202020204" pitchFamily="34" charset="0"/>
                <a:cs typeface="Arial" panose="020B0604020202020204" pitchFamily="34" charset="0"/>
              </a:rPr>
              <a:t>The Authority has trained  journalist and science communicators on science communication </a:t>
            </a:r>
          </a:p>
          <a:p>
            <a:pPr>
              <a:buFont typeface="Wingdings" panose="05000000000000000000" pitchFamily="2" charset="2"/>
              <a:buChar char="Ø"/>
            </a:pPr>
            <a:r>
              <a:rPr lang="en-GB" sz="7200" dirty="0">
                <a:latin typeface="Arial" panose="020B0604020202020204" pitchFamily="34" charset="0"/>
                <a:cs typeface="Arial" panose="020B0604020202020204" pitchFamily="34" charset="0"/>
              </a:rPr>
              <a:t>The Authority has established a website and various social media platforms to inform and educate the public on issues related to GMO products, biosafety and biotechnology.</a:t>
            </a:r>
          </a:p>
          <a:p>
            <a:pPr>
              <a:buFont typeface="Wingdings" panose="05000000000000000000" pitchFamily="2" charset="2"/>
              <a:buChar char="Ø"/>
            </a:pPr>
            <a:r>
              <a:rPr lang="en-US" sz="8000" dirty="0">
                <a:solidFill>
                  <a:prstClr val="black">
                    <a:lumMod val="75000"/>
                    <a:lumOff val="25000"/>
                  </a:prstClr>
                </a:solidFill>
                <a:latin typeface="Arial" panose="020B0604020202020204" pitchFamily="34" charset="0"/>
                <a:cs typeface="Arial" panose="020B0604020202020204" pitchFamily="34" charset="0"/>
              </a:rPr>
              <a:t>Development of some operational guidelines and standards</a:t>
            </a:r>
          </a:p>
          <a:p>
            <a:pPr>
              <a:buFont typeface="Wingdings" panose="05000000000000000000" pitchFamily="2" charset="2"/>
              <a:buChar char="Ø"/>
            </a:pPr>
            <a:endParaRPr lang="en-GB" sz="72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dirty="0">
              <a:cs typeface="Calibri" panose="020F0502020204030204"/>
            </a:endParaRPr>
          </a:p>
          <a:p>
            <a:pPr>
              <a:buFont typeface="Wingdings" panose="05000000000000000000" pitchFamily="2" charset="2"/>
              <a:buChar char="Ø"/>
            </a:pPr>
            <a:endParaRPr lang="en-GB" dirty="0">
              <a:cs typeface="Calibri" panose="020F0502020204030204"/>
            </a:endParaRPr>
          </a:p>
          <a:p>
            <a:pPr>
              <a:buFont typeface="Wingdings" panose="05000000000000000000" pitchFamily="2" charset="2"/>
              <a:buChar char="Ø"/>
            </a:pPr>
            <a:endParaRPr lang="en-GB" dirty="0">
              <a:cs typeface="Calibri" panose="020F0502020204030204"/>
            </a:endParaRPr>
          </a:p>
        </p:txBody>
      </p:sp>
    </p:spTree>
    <p:extLst>
      <p:ext uri="{BB962C8B-B14F-4D97-AF65-F5344CB8AC3E}">
        <p14:creationId xmlns:p14="http://schemas.microsoft.com/office/powerpoint/2010/main" val="78184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135230"/>
            <a:ext cx="8873544" cy="1204173"/>
          </a:xfrm>
        </p:spPr>
        <p:txBody>
          <a:bodyPr>
            <a:normAutofit/>
          </a:bodyPr>
          <a:lstStyle/>
          <a:p>
            <a:r>
              <a:rPr lang="en-GB" sz="3600" dirty="0">
                <a:latin typeface="Arial" panose="020B0604020202020204" pitchFamily="34" charset="0"/>
                <a:cs typeface="Arial" panose="020B0604020202020204" pitchFamily="34" charset="0"/>
              </a:rPr>
              <a:t>What worked and what did not work in your country?</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7976" y="1287888"/>
            <a:ext cx="8710114" cy="5427374"/>
          </a:xfrm>
        </p:spPr>
        <p:txBody>
          <a:bodyPr vert="horz" lIns="91440" tIns="45720" rIns="91440" bIns="45720" rtlCol="0" anchor="t">
            <a:normAutofit fontScale="25000" lnSpcReduction="20000"/>
          </a:bodyPr>
          <a:lstStyle/>
          <a:p>
            <a:pPr marL="0" indent="0">
              <a:buNone/>
            </a:pPr>
            <a:r>
              <a:rPr lang="en-GB" sz="5600" b="1" dirty="0">
                <a:latin typeface="Arial" panose="020B0604020202020204" pitchFamily="34" charset="0"/>
                <a:cs typeface="Arial" panose="020B0604020202020204" pitchFamily="34" charset="0"/>
              </a:rPr>
              <a:t>What has worked</a:t>
            </a:r>
          </a:p>
          <a:p>
            <a:r>
              <a:rPr lang="en-GB" sz="5600" dirty="0">
                <a:latin typeface="Arial" panose="020B0604020202020204" pitchFamily="34" charset="0"/>
                <a:cs typeface="Arial" panose="020B0604020202020204" pitchFamily="34" charset="0"/>
              </a:rPr>
              <a:t>Setting up of the Institutional Legal Framework (NBA) has helped to demystify the understanding of issues related to GMO foods</a:t>
            </a:r>
          </a:p>
          <a:p>
            <a:r>
              <a:rPr lang="en-GB" sz="5600" dirty="0">
                <a:latin typeface="Arial" panose="020B0604020202020204" pitchFamily="34" charset="0"/>
                <a:cs typeface="Arial" panose="020B0604020202020204" pitchFamily="34" charset="0"/>
              </a:rPr>
              <a:t>Meetings with parliamentarians and senior government officials has contributed to the understanding of the NBA mandate and issues pertaining to GMO foods.</a:t>
            </a:r>
          </a:p>
          <a:p>
            <a:r>
              <a:rPr lang="en-GB" sz="5600" dirty="0">
                <a:latin typeface="Arial" panose="020B0604020202020204" pitchFamily="34" charset="0"/>
                <a:cs typeface="Arial" panose="020B0604020202020204" pitchFamily="34" charset="0"/>
              </a:rPr>
              <a:t>Training of the journalists and science communicators has also helped to communicate issues of GMO, biotechnology and biosafety and is contributing to enlighten the public and reduce the negative perceptions.</a:t>
            </a:r>
          </a:p>
          <a:p>
            <a:r>
              <a:rPr lang="en-GB" sz="5600" dirty="0">
                <a:latin typeface="Arial" panose="020B0604020202020204" pitchFamily="34" charset="0"/>
                <a:cs typeface="Arial" panose="020B0604020202020204" pitchFamily="34" charset="0"/>
              </a:rPr>
              <a:t>TV and radio (Live and phone in) programmes have helped in responding to peoples burning questions, concerns and other related issues on GMO foods  </a:t>
            </a:r>
          </a:p>
          <a:p>
            <a:r>
              <a:rPr lang="en-GB" sz="5600" dirty="0">
                <a:latin typeface="Arial" panose="020B0604020202020204" pitchFamily="34" charset="0"/>
                <a:cs typeface="Arial" panose="020B0604020202020204" pitchFamily="34" charset="0"/>
              </a:rPr>
              <a:t>Stakeholder engagement, exhibitions (Open Day, MoUs, Trade Fairs, agricultural shows </a:t>
            </a:r>
            <a:r>
              <a:rPr lang="en-GB" sz="5600" dirty="0" err="1">
                <a:latin typeface="Arial" panose="020B0604020202020204" pitchFamily="34" charset="0"/>
                <a:cs typeface="Arial" panose="020B0604020202020204" pitchFamily="34" charset="0"/>
              </a:rPr>
              <a:t>etc</a:t>
            </a:r>
            <a:r>
              <a:rPr lang="en-GB" sz="5600" dirty="0">
                <a:latin typeface="Arial" panose="020B0604020202020204" pitchFamily="34" charset="0"/>
                <a:cs typeface="Arial" panose="020B0604020202020204" pitchFamily="34" charset="0"/>
              </a:rPr>
              <a:t>), interactions and networking with various groups has assisted in understanding the GMOs, products and the NBA mandate</a:t>
            </a:r>
          </a:p>
          <a:p>
            <a:r>
              <a:rPr lang="en-GB" sz="5600" dirty="0">
                <a:latin typeface="Arial" panose="020B0604020202020204" pitchFamily="34" charset="0"/>
                <a:cs typeface="Arial" panose="020B0604020202020204" pitchFamily="34" charset="0"/>
              </a:rPr>
              <a:t>Advisory Notes to the high level and senior government officials has helped to provide information on the status of GMOs and products in the country.</a:t>
            </a:r>
          </a:p>
          <a:p>
            <a:r>
              <a:rPr lang="en-GB" sz="5600" dirty="0">
                <a:latin typeface="Arial" panose="020B0604020202020204" pitchFamily="34" charset="0"/>
                <a:cs typeface="Arial" panose="020B0604020202020204" pitchFamily="34" charset="0"/>
              </a:rPr>
              <a:t>Risk assessments, issuance of permits and increased compliance checks</a:t>
            </a:r>
          </a:p>
          <a:p>
            <a:r>
              <a:rPr lang="en-GB" sz="5600" dirty="0">
                <a:latin typeface="Arial" panose="020B0604020202020204" pitchFamily="34" charset="0"/>
                <a:cs typeface="Arial" panose="020B0604020202020204" pitchFamily="34" charset="0"/>
              </a:rPr>
              <a:t>We have GMO laboratories which help communicate test results</a:t>
            </a:r>
          </a:p>
          <a:p>
            <a:pPr marL="0" indent="0">
              <a:buNone/>
            </a:pPr>
            <a:endParaRPr lang="en-GB" sz="5600" dirty="0">
              <a:latin typeface="Arial" panose="020B0604020202020204" pitchFamily="34" charset="0"/>
              <a:cs typeface="Arial" panose="020B0604020202020204" pitchFamily="34" charset="0"/>
            </a:endParaRPr>
          </a:p>
          <a:p>
            <a:pPr marL="0" indent="0">
              <a:buNone/>
            </a:pPr>
            <a:r>
              <a:rPr lang="en-GB" sz="5600" b="1" dirty="0">
                <a:latin typeface="Arial" panose="020B0604020202020204" pitchFamily="34" charset="0"/>
                <a:cs typeface="Arial" panose="020B0604020202020204" pitchFamily="34" charset="0"/>
              </a:rPr>
              <a:t>What has not worked</a:t>
            </a:r>
            <a:endParaRPr lang="en-GB" sz="5600" i="1" dirty="0"/>
          </a:p>
          <a:p>
            <a:r>
              <a:rPr lang="en-GB" sz="5600" dirty="0">
                <a:latin typeface="Arial" panose="020B0604020202020204" pitchFamily="34" charset="0"/>
                <a:cs typeface="Arial" panose="020B0604020202020204" pitchFamily="34" charset="0"/>
              </a:rPr>
              <a:t>A full complementary staff establishment has not been achieved.</a:t>
            </a:r>
          </a:p>
          <a:p>
            <a:r>
              <a:rPr lang="en-US" sz="5600" dirty="0">
                <a:latin typeface="Arial" panose="020B0604020202020204" pitchFamily="34" charset="0"/>
                <a:cs typeface="Arial" panose="020B0604020202020204" pitchFamily="34" charset="0"/>
              </a:rPr>
              <a:t>Negative perceptions by the Civil Societies about the GMO foods(Anti GMOs). </a:t>
            </a:r>
          </a:p>
          <a:p>
            <a:endParaRPr lang="en-GB" sz="5600" dirty="0">
              <a:latin typeface="Arial" panose="020B0604020202020204" pitchFamily="34" charset="0"/>
              <a:cs typeface="Arial" panose="020B0604020202020204" pitchFamily="34" charset="0"/>
            </a:endParaRPr>
          </a:p>
          <a:p>
            <a:pPr marL="0" indent="0">
              <a:buNone/>
            </a:pPr>
            <a:endParaRPr lang="en-GB" sz="3500" dirty="0">
              <a:latin typeface="Arial" panose="020B0604020202020204" pitchFamily="34" charset="0"/>
              <a:cs typeface="Arial" panose="020B0604020202020204" pitchFamily="34" charset="0"/>
            </a:endParaRPr>
          </a:p>
          <a:p>
            <a:pPr marL="0" indent="0">
              <a:buNone/>
            </a:pPr>
            <a:endParaRPr lang="en-GB" sz="3500" dirty="0">
              <a:latin typeface="Arial" panose="020B0604020202020204" pitchFamily="34" charset="0"/>
              <a:cs typeface="Arial" panose="020B0604020202020204" pitchFamily="34" charset="0"/>
            </a:endParaRPr>
          </a:p>
          <a:p>
            <a:endParaRPr lang="en-GB"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43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154546"/>
            <a:ext cx="8886423" cy="862884"/>
          </a:xfrm>
        </p:spPr>
        <p:txBody>
          <a:bodyPr>
            <a:normAutofit/>
          </a:bodyPr>
          <a:lstStyle/>
          <a:p>
            <a:r>
              <a:rPr lang="en-GB" dirty="0">
                <a:latin typeface="Arial" panose="020B0604020202020204" pitchFamily="34" charset="0"/>
                <a:cs typeface="Arial" panose="020B0604020202020204" pitchFamily="34" charset="0"/>
              </a:rPr>
              <a:t>What do consumers need to know?</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017430"/>
            <a:ext cx="8868546" cy="6130344"/>
          </a:xfrm>
        </p:spPr>
        <p:txBody>
          <a:bodyPr vert="horz" lIns="91440" tIns="45720" rIns="91440" bIns="45720" rtlCol="0" anchor="t">
            <a:normAutofit/>
          </a:bodyPr>
          <a:lstStyle/>
          <a:p>
            <a:pPr marL="0" indent="0" algn="just">
              <a:buNone/>
            </a:pPr>
            <a:r>
              <a:rPr lang="en-GB" sz="2200" dirty="0">
                <a:latin typeface="Arial" panose="020B0604020202020204" pitchFamily="34" charset="0"/>
                <a:cs typeface="Arial" panose="020B0604020202020204" pitchFamily="34" charset="0"/>
              </a:rPr>
              <a:t>They need to know that;</a:t>
            </a:r>
          </a:p>
          <a:p>
            <a:pPr algn="just">
              <a:buFont typeface="Wingdings" panose="05000000000000000000" pitchFamily="2" charset="2"/>
              <a:buChar char="Ø"/>
            </a:pPr>
            <a:r>
              <a:rPr lang="en-GB" sz="2200" dirty="0">
                <a:latin typeface="Arial" panose="020B0604020202020204" pitchFamily="34" charset="0"/>
                <a:cs typeface="Arial" panose="020B0604020202020204" pitchFamily="34" charset="0"/>
              </a:rPr>
              <a:t>The NBA exists to ensure biosafety for humans, animals and the environment.</a:t>
            </a:r>
          </a:p>
          <a:p>
            <a:pPr algn="just">
              <a:buFont typeface="Wingdings" panose="05000000000000000000" pitchFamily="2" charset="2"/>
              <a:buChar char="Ø"/>
            </a:pPr>
            <a:r>
              <a:rPr lang="en-GB" sz="2200" dirty="0">
                <a:latin typeface="Arial" panose="020B0604020202020204" pitchFamily="34" charset="0"/>
                <a:cs typeface="Arial" panose="020B0604020202020204" pitchFamily="34" charset="0"/>
              </a:rPr>
              <a:t> All food products undergo rigorous risk assessment by technical experts and the SAC. </a:t>
            </a:r>
          </a:p>
          <a:p>
            <a:pPr algn="just">
              <a:buFont typeface="Wingdings" panose="05000000000000000000" pitchFamily="2" charset="2"/>
              <a:buChar char="Ø"/>
            </a:pPr>
            <a:r>
              <a:rPr lang="en-GB" sz="2200" dirty="0">
                <a:latin typeface="Arial" panose="020B0604020202020204" pitchFamily="34" charset="0"/>
                <a:cs typeface="Arial" panose="020B0604020202020204" pitchFamily="34" charset="0"/>
              </a:rPr>
              <a:t>All GMO food products on the Zambia market are safe for consumption. </a:t>
            </a:r>
          </a:p>
          <a:p>
            <a:pPr algn="just">
              <a:buFont typeface="Wingdings" panose="05000000000000000000" pitchFamily="2" charset="2"/>
              <a:buChar char="Ø"/>
            </a:pPr>
            <a:r>
              <a:rPr lang="en-GB" sz="2200" dirty="0">
                <a:latin typeface="Arial" panose="020B0604020202020204" pitchFamily="34" charset="0"/>
                <a:cs typeface="Arial" panose="020B0604020202020204" pitchFamily="34" charset="0"/>
              </a:rPr>
              <a:t>GMO products are clearly labelled and so they can make informed decisions</a:t>
            </a:r>
          </a:p>
          <a:p>
            <a:pPr algn="just">
              <a:buFont typeface="Wingdings" panose="05000000000000000000" pitchFamily="2" charset="2"/>
              <a:buChar char="Ø"/>
            </a:pPr>
            <a:r>
              <a:rPr lang="en-GB" sz="2200" dirty="0">
                <a:latin typeface="Arial" panose="020B0604020202020204" pitchFamily="34" charset="0"/>
                <a:cs typeface="Arial" panose="020B0604020202020204" pitchFamily="34" charset="0"/>
              </a:rPr>
              <a:t>Information (such as public consultation and Board decisions)is provided through publication in the media and various communication platforms </a:t>
            </a:r>
          </a:p>
          <a:p>
            <a:pPr algn="just">
              <a:buFont typeface="Wingdings" panose="05000000000000000000" pitchFamily="2" charset="2"/>
              <a:buChar char="Ø"/>
            </a:pPr>
            <a:r>
              <a:rPr lang="en-GB" sz="2200" dirty="0">
                <a:latin typeface="Arial" panose="020B0604020202020204" pitchFamily="34" charset="0"/>
                <a:cs typeface="Arial" panose="020B0604020202020204" pitchFamily="34" charset="0"/>
              </a:rPr>
              <a:t>All information concerning activities with GMOs can be obtained from the NBA </a:t>
            </a:r>
          </a:p>
          <a:p>
            <a:pPr marL="0" indent="0" algn="just">
              <a:buNone/>
            </a:pPr>
            <a:endParaRPr lang="en-GB" sz="2200" i="1" dirty="0">
              <a:solidFill>
                <a:srgbClr val="FF0000"/>
              </a:solidFill>
            </a:endParaRPr>
          </a:p>
          <a:p>
            <a:pPr marL="0" indent="0" algn="just">
              <a:buNone/>
            </a:pPr>
            <a:endParaRPr lang="en-US" sz="2200" dirty="0"/>
          </a:p>
        </p:txBody>
      </p:sp>
    </p:spTree>
    <p:extLst>
      <p:ext uri="{BB962C8B-B14F-4D97-AF65-F5344CB8AC3E}">
        <p14:creationId xmlns:p14="http://schemas.microsoft.com/office/powerpoint/2010/main" val="3975964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8" y="0"/>
            <a:ext cx="8680360" cy="901521"/>
          </a:xfrm>
        </p:spPr>
        <p:txBody>
          <a:bodyPr>
            <a:normAutofit fontScale="90000"/>
          </a:bodyPr>
          <a:lstStyle/>
          <a:p>
            <a:r>
              <a:rPr lang="en-US" dirty="0">
                <a:latin typeface="Arial" panose="020B0604020202020204" pitchFamily="34" charset="0"/>
                <a:cs typeface="Arial" panose="020B0604020202020204" pitchFamily="34" charset="0"/>
              </a:rPr>
              <a:t>What do consumers need to know?</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Contd.</a:t>
            </a:r>
          </a:p>
        </p:txBody>
      </p:sp>
      <p:pic>
        <p:nvPicPr>
          <p:cNvPr id="4" name="Content Placeholder 3"/>
          <p:cNvPicPr>
            <a:picLocks noGrp="1" noChangeAspect="1"/>
          </p:cNvPicPr>
          <p:nvPr>
            <p:ph idx="1"/>
          </p:nvPr>
        </p:nvPicPr>
        <p:blipFill>
          <a:blip r:embed="rId2"/>
          <a:stretch>
            <a:fillRect/>
          </a:stretch>
        </p:blipFill>
        <p:spPr>
          <a:xfrm>
            <a:off x="3357729" y="1042403"/>
            <a:ext cx="2467181" cy="2977129"/>
          </a:xfrm>
          <a:prstGeom prst="rect">
            <a:avLst/>
          </a:prstGeom>
        </p:spPr>
      </p:pic>
      <p:pic>
        <p:nvPicPr>
          <p:cNvPr id="5" name="Picture 4"/>
          <p:cNvPicPr>
            <a:picLocks noChangeAspect="1"/>
          </p:cNvPicPr>
          <p:nvPr/>
        </p:nvPicPr>
        <p:blipFill>
          <a:blip r:embed="rId3"/>
          <a:stretch>
            <a:fillRect/>
          </a:stretch>
        </p:blipFill>
        <p:spPr>
          <a:xfrm>
            <a:off x="3357729" y="3986225"/>
            <a:ext cx="2467180" cy="2871775"/>
          </a:xfrm>
          <a:prstGeom prst="rect">
            <a:avLst/>
          </a:prstGeom>
        </p:spPr>
      </p:pic>
      <p:pic>
        <p:nvPicPr>
          <p:cNvPr id="6" name="Picture 5"/>
          <p:cNvPicPr>
            <a:picLocks noChangeAspect="1"/>
          </p:cNvPicPr>
          <p:nvPr/>
        </p:nvPicPr>
        <p:blipFill>
          <a:blip r:embed="rId4"/>
          <a:stretch>
            <a:fillRect/>
          </a:stretch>
        </p:blipFill>
        <p:spPr>
          <a:xfrm>
            <a:off x="156855" y="2201503"/>
            <a:ext cx="2983875" cy="3433779"/>
          </a:xfrm>
          <a:prstGeom prst="rect">
            <a:avLst/>
          </a:prstGeom>
        </p:spPr>
      </p:pic>
      <p:pic>
        <p:nvPicPr>
          <p:cNvPr id="7" name="Picture 6"/>
          <p:cNvPicPr>
            <a:picLocks noChangeAspect="1"/>
          </p:cNvPicPr>
          <p:nvPr/>
        </p:nvPicPr>
        <p:blipFill>
          <a:blip r:embed="rId5"/>
          <a:stretch>
            <a:fillRect/>
          </a:stretch>
        </p:blipFill>
        <p:spPr>
          <a:xfrm>
            <a:off x="6233375" y="2201502"/>
            <a:ext cx="2794716" cy="3433780"/>
          </a:xfrm>
          <a:prstGeom prst="rect">
            <a:avLst/>
          </a:prstGeom>
        </p:spPr>
      </p:pic>
    </p:spTree>
    <p:extLst>
      <p:ext uri="{BB962C8B-B14F-4D97-AF65-F5344CB8AC3E}">
        <p14:creationId xmlns:p14="http://schemas.microsoft.com/office/powerpoint/2010/main" val="312920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212502"/>
            <a:ext cx="8680360" cy="830687"/>
          </a:xfrm>
        </p:spPr>
        <p:txBody>
          <a:bodyPr>
            <a:normAutofit/>
          </a:bodyPr>
          <a:lstStyle/>
          <a:p>
            <a:r>
              <a:rPr lang="en-GB" dirty="0">
                <a:latin typeface="Arial" panose="020B0604020202020204" pitchFamily="34" charset="0"/>
                <a:cs typeface="Arial" panose="020B0604020202020204" pitchFamily="34" charset="0"/>
              </a:rPr>
              <a:t>What do consumers want to know?</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4699" y="1043188"/>
            <a:ext cx="8770512" cy="5718219"/>
          </a:xfrm>
        </p:spPr>
        <p:txBody>
          <a:bodyPr vert="horz" lIns="91440" tIns="45720" rIns="91440" bIns="45720" rtlCol="0" anchor="t">
            <a:noAutofit/>
          </a:bodyPr>
          <a:lstStyle/>
          <a:p>
            <a:pPr marL="0" indent="0">
              <a:buNone/>
            </a:pPr>
            <a:r>
              <a:rPr lang="en-GB" sz="1600" b="1" dirty="0">
                <a:latin typeface="Arial" panose="020B0604020202020204" pitchFamily="34" charset="0"/>
                <a:cs typeface="Arial" panose="020B0604020202020204" pitchFamily="34" charset="0"/>
              </a:rPr>
              <a:t>Consumers want to know;</a:t>
            </a:r>
          </a:p>
          <a:p>
            <a:r>
              <a:rPr lang="en-GB" sz="1600" dirty="0">
                <a:latin typeface="Arial" panose="020B0604020202020204" pitchFamily="34" charset="0"/>
                <a:cs typeface="Arial" panose="020B0604020202020204" pitchFamily="34" charset="0"/>
              </a:rPr>
              <a:t>That GMOs are safe, they don’t cause cancer, they are not poisonous,</a:t>
            </a:r>
          </a:p>
          <a:p>
            <a:r>
              <a:rPr lang="en-GB" sz="1600" dirty="0">
                <a:latin typeface="Arial" panose="020B0604020202020204" pitchFamily="34" charset="0"/>
                <a:cs typeface="Arial" panose="020B0604020202020204" pitchFamily="34" charset="0"/>
              </a:rPr>
              <a:t>The difference between hybrids and GMOs,</a:t>
            </a:r>
          </a:p>
          <a:p>
            <a:r>
              <a:rPr lang="en-GB" sz="1600" dirty="0">
                <a:latin typeface="Arial" panose="020B0604020202020204" pitchFamily="34" charset="0"/>
                <a:cs typeface="Arial" panose="020B0604020202020204" pitchFamily="34" charset="0"/>
              </a:rPr>
              <a:t>The country’s status on GMOs,</a:t>
            </a:r>
          </a:p>
          <a:p>
            <a:r>
              <a:rPr lang="en-GB" sz="1600" dirty="0">
                <a:latin typeface="Arial" panose="020B0604020202020204" pitchFamily="34" charset="0"/>
                <a:cs typeface="Arial" panose="020B0604020202020204" pitchFamily="34" charset="0"/>
              </a:rPr>
              <a:t>The effects of GMOs on their lives in the long term,</a:t>
            </a:r>
          </a:p>
          <a:p>
            <a:r>
              <a:rPr lang="en-GB" sz="1600" dirty="0">
                <a:latin typeface="Arial" panose="020B0604020202020204" pitchFamily="34" charset="0"/>
                <a:cs typeface="Arial" panose="020B0604020202020204" pitchFamily="34" charset="0"/>
              </a:rPr>
              <a:t>The Act</a:t>
            </a:r>
          </a:p>
          <a:p>
            <a:r>
              <a:rPr lang="en-GB" sz="1600" dirty="0">
                <a:latin typeface="Arial" panose="020B0604020202020204" pitchFamily="34" charset="0"/>
                <a:cs typeface="Arial" panose="020B0604020202020204" pitchFamily="34" charset="0"/>
              </a:rPr>
              <a:t>Office location</a:t>
            </a:r>
          </a:p>
          <a:p>
            <a:pPr marL="0" indent="0">
              <a:buNone/>
            </a:pPr>
            <a:r>
              <a:rPr lang="en-GB" sz="1600" b="1" dirty="0">
                <a:latin typeface="Arial" panose="020B0604020202020204" pitchFamily="34" charset="0"/>
                <a:cs typeface="Arial" panose="020B0604020202020204" pitchFamily="34" charset="0"/>
              </a:rPr>
              <a:t>What they don’t need to know</a:t>
            </a:r>
          </a:p>
          <a:p>
            <a:pPr>
              <a:buFont typeface="Wingdings" panose="05000000000000000000" pitchFamily="2" charset="2"/>
              <a:buChar char="Ø"/>
            </a:pPr>
            <a:r>
              <a:rPr lang="en-GB" sz="1600" dirty="0">
                <a:latin typeface="Arial" panose="020B0604020202020204" pitchFamily="34" charset="0"/>
                <a:cs typeface="Arial" panose="020B0604020202020204" pitchFamily="34" charset="0"/>
              </a:rPr>
              <a:t>They don’t need to know the whole process gene modifications and transformations in the laboratory (Its too technical)</a:t>
            </a:r>
          </a:p>
          <a:p>
            <a:pPr marL="0" indent="0">
              <a:buNone/>
            </a:pPr>
            <a:r>
              <a:rPr lang="en-GB" sz="1600" b="1" dirty="0">
                <a:latin typeface="Arial" panose="020B0604020202020204" pitchFamily="34" charset="0"/>
                <a:cs typeface="Arial" panose="020B0604020202020204" pitchFamily="34" charset="0"/>
              </a:rPr>
              <a:t> How the information can be provided;</a:t>
            </a:r>
          </a:p>
          <a:p>
            <a:pPr>
              <a:buFont typeface="Wingdings" panose="05000000000000000000" pitchFamily="2" charset="2"/>
              <a:buChar char="Ø"/>
            </a:pPr>
            <a:r>
              <a:rPr lang="en-GB" sz="1600" dirty="0">
                <a:latin typeface="Arial" panose="020B0604020202020204" pitchFamily="34" charset="0"/>
                <a:cs typeface="Arial" panose="020B0604020202020204" pitchFamily="34" charset="0"/>
              </a:rPr>
              <a:t> Through open day exhibitions</a:t>
            </a:r>
          </a:p>
          <a:p>
            <a:pPr>
              <a:buFont typeface="Wingdings" panose="05000000000000000000" pitchFamily="2" charset="2"/>
              <a:buChar char="Ø"/>
            </a:pPr>
            <a:r>
              <a:rPr lang="en-GB" sz="1600" dirty="0">
                <a:latin typeface="Arial" panose="020B0604020202020204" pitchFamily="34" charset="0"/>
                <a:cs typeface="Arial" panose="020B0604020202020204" pitchFamily="34" charset="0"/>
              </a:rPr>
              <a:t> Stakeholder engagement, Interactions and networking</a:t>
            </a:r>
          </a:p>
          <a:p>
            <a:pPr>
              <a:buFont typeface="Wingdings" panose="05000000000000000000" pitchFamily="2" charset="2"/>
              <a:buChar char="Ø"/>
            </a:pPr>
            <a:r>
              <a:rPr lang="en-GB" sz="1600" dirty="0">
                <a:latin typeface="Arial" panose="020B0604020202020204" pitchFamily="34" charset="0"/>
                <a:cs typeface="Arial" panose="020B0604020202020204" pitchFamily="34" charset="0"/>
              </a:rPr>
              <a:t>Website, social platforms and IEC materials</a:t>
            </a:r>
          </a:p>
          <a:p>
            <a:pPr>
              <a:buFont typeface="Wingdings" panose="05000000000000000000" pitchFamily="2" charset="2"/>
              <a:buChar char="Ø"/>
            </a:pPr>
            <a:r>
              <a:rPr lang="en-GB" sz="1600" dirty="0">
                <a:latin typeface="Arial" panose="020B0604020202020204" pitchFamily="34" charset="0"/>
                <a:cs typeface="Arial" panose="020B0604020202020204" pitchFamily="34" charset="0"/>
              </a:rPr>
              <a:t>Radio and TV programmes</a:t>
            </a:r>
          </a:p>
          <a:p>
            <a:pPr>
              <a:buFont typeface="Wingdings" panose="05000000000000000000" pitchFamily="2" charset="2"/>
              <a:buChar char="Ø"/>
            </a:pPr>
            <a:r>
              <a:rPr lang="en-GB" sz="1600" dirty="0">
                <a:latin typeface="Arial" panose="020B0604020202020204" pitchFamily="34" charset="0"/>
                <a:cs typeface="Arial" panose="020B0604020202020204" pitchFamily="34" charset="0"/>
              </a:rPr>
              <a:t>Quizzes</a:t>
            </a:r>
          </a:p>
          <a:p>
            <a:pPr marL="0" indent="0">
              <a:buNone/>
            </a:pPr>
            <a:endParaRPr lang="en-GB" sz="1800" dirty="0">
              <a:solidFill>
                <a:srgbClr val="FF0000"/>
              </a:solidFill>
              <a:latin typeface="Arial" panose="020B0604020202020204" pitchFamily="34" charset="0"/>
              <a:cs typeface="Arial" panose="020B0604020202020204" pitchFamily="34" charset="0"/>
            </a:endParaRPr>
          </a:p>
          <a:p>
            <a:pPr marL="0" indent="0">
              <a:buNone/>
            </a:pPr>
            <a:endParaRPr lang="en-GB" sz="1800"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1800" i="1" dirty="0">
              <a:solidFill>
                <a:srgbClr val="FF0000"/>
              </a:solidFill>
              <a:cs typeface="Calibri"/>
            </a:endParaRPr>
          </a:p>
          <a:p>
            <a:endParaRPr lang="en-GB" sz="1800" i="1" dirty="0">
              <a:solidFill>
                <a:srgbClr val="FF0000"/>
              </a:solidFill>
              <a:cs typeface="Calibri"/>
            </a:endParaRPr>
          </a:p>
          <a:p>
            <a:r>
              <a:rPr lang="en-GB" sz="1800" i="1" dirty="0"/>
              <a:t>Again, practical examples in your country are important.</a:t>
            </a:r>
          </a:p>
        </p:txBody>
      </p:sp>
    </p:spTree>
    <p:extLst>
      <p:ext uri="{BB962C8B-B14F-4D97-AF65-F5344CB8AC3E}">
        <p14:creationId xmlns:p14="http://schemas.microsoft.com/office/powerpoint/2010/main" val="336015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175430"/>
            <a:ext cx="8744755" cy="571545"/>
          </a:xfrm>
        </p:spPr>
        <p:txBody>
          <a:bodyPr>
            <a:normAutofit fontScale="90000"/>
          </a:bodyPr>
          <a:lstStyle/>
          <a:p>
            <a:r>
              <a:rPr lang="en-GB" dirty="0"/>
              <a:t>Examples</a:t>
            </a:r>
            <a:endParaRPr lang="en-US" dirty="0"/>
          </a:p>
        </p:txBody>
      </p:sp>
      <p:pic>
        <p:nvPicPr>
          <p:cNvPr id="3" name="Content Placeholder 2"/>
          <p:cNvPicPr>
            <a:picLocks noGrp="1" noChangeAspect="1"/>
          </p:cNvPicPr>
          <p:nvPr>
            <p:ph idx="1"/>
          </p:nvPr>
        </p:nvPicPr>
        <p:blipFill>
          <a:blip r:embed="rId2"/>
          <a:stretch>
            <a:fillRect/>
          </a:stretch>
        </p:blipFill>
        <p:spPr>
          <a:xfrm>
            <a:off x="4449650" y="828346"/>
            <a:ext cx="4327302" cy="3031063"/>
          </a:xfrm>
          <a:prstGeom prst="rect">
            <a:avLst/>
          </a:prstGeom>
        </p:spPr>
      </p:pic>
      <p:pic>
        <p:nvPicPr>
          <p:cNvPr id="4" name="Picture 3"/>
          <p:cNvPicPr>
            <a:picLocks noChangeAspect="1"/>
          </p:cNvPicPr>
          <p:nvPr/>
        </p:nvPicPr>
        <p:blipFill>
          <a:blip r:embed="rId3"/>
          <a:stretch>
            <a:fillRect/>
          </a:stretch>
        </p:blipFill>
        <p:spPr>
          <a:xfrm>
            <a:off x="4449650" y="3940780"/>
            <a:ext cx="4327302" cy="2917220"/>
          </a:xfrm>
          <a:prstGeom prst="rect">
            <a:avLst/>
          </a:prstGeom>
        </p:spPr>
      </p:pic>
      <p:pic>
        <p:nvPicPr>
          <p:cNvPr id="5" name="Picture 4"/>
          <p:cNvPicPr>
            <a:picLocks noChangeAspect="1"/>
          </p:cNvPicPr>
          <p:nvPr/>
        </p:nvPicPr>
        <p:blipFill>
          <a:blip r:embed="rId4"/>
          <a:stretch>
            <a:fillRect/>
          </a:stretch>
        </p:blipFill>
        <p:spPr>
          <a:xfrm>
            <a:off x="252711" y="828346"/>
            <a:ext cx="4087470" cy="6029654"/>
          </a:xfrm>
          <a:prstGeom prst="rect">
            <a:avLst/>
          </a:prstGeom>
        </p:spPr>
      </p:pic>
    </p:spTree>
    <p:extLst>
      <p:ext uri="{BB962C8B-B14F-4D97-AF65-F5344CB8AC3E}">
        <p14:creationId xmlns:p14="http://schemas.microsoft.com/office/powerpoint/2010/main" val="1564127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9574DCA5E8CEA4E912B7198CE871E35" ma:contentTypeVersion="13" ma:contentTypeDescription="Creare un nuovo documento." ma:contentTypeScope="" ma:versionID="bdd6b253c11188ba75c4f0d95f2eb4a5">
  <xsd:schema xmlns:xsd="http://www.w3.org/2001/XMLSchema" xmlns:xs="http://www.w3.org/2001/XMLSchema" xmlns:p="http://schemas.microsoft.com/office/2006/metadata/properties" xmlns:ns3="8c2680b1-8717-4e17-af8a-c3c5948a3503" xmlns:ns4="3c9ac98d-36e3-464e-9a3d-571690e2b8cf" targetNamespace="http://schemas.microsoft.com/office/2006/metadata/properties" ma:root="true" ma:fieldsID="6e53da4794dc6bb3fd336e831eceeb35" ns3:_="" ns4:_="">
    <xsd:import namespace="8c2680b1-8717-4e17-af8a-c3c5948a3503"/>
    <xsd:import namespace="3c9ac98d-36e3-464e-9a3d-571690e2b8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2680b1-8717-4e17-af8a-c3c5948a3503" elementFormDefault="qualified">
    <xsd:import namespace="http://schemas.microsoft.com/office/2006/documentManagement/types"/>
    <xsd:import namespace="http://schemas.microsoft.com/office/infopath/2007/PartnerControls"/>
    <xsd:element name="SharedWithUsers" ma:index="8"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description="" ma:internalName="SharedWithDetails" ma:readOnly="true">
      <xsd:simpleType>
        <xsd:restriction base="dms:Note">
          <xsd:maxLength value="255"/>
        </xsd:restriction>
      </xsd:simpleType>
    </xsd:element>
    <xsd:element name="SharingHintHash" ma:index="10" nillable="true" ma:displayName="Hash suggerimento condivisione"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9ac98d-36e3-464e-9a3d-571690e2b8c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967913-DFE7-4B48-A365-207CCECFDE73}">
  <ds:schemaRefs>
    <ds:schemaRef ds:uri="http://schemas.microsoft.com/office/2006/metadata/contentType"/>
    <ds:schemaRef ds:uri="http://schemas.microsoft.com/office/2006/metadata/properties/metaAttributes"/>
    <ds:schemaRef ds:uri="http://www.w3.org/2000/xmlns/"/>
    <ds:schemaRef ds:uri="http://www.w3.org/2001/XMLSchema"/>
    <ds:schemaRef ds:uri="8c2680b1-8717-4e17-af8a-c3c5948a3503"/>
    <ds:schemaRef ds:uri="3c9ac98d-36e3-464e-9a3d-571690e2b8cf"/>
  </ds:schemaRefs>
</ds:datastoreItem>
</file>

<file path=customXml/itemProps2.xml><?xml version="1.0" encoding="utf-8"?>
<ds:datastoreItem xmlns:ds="http://schemas.openxmlformats.org/officeDocument/2006/customXml" ds:itemID="{DFBFA101-67D8-4029-8692-2359369AD02E}">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73FB991E-1369-45B2-99A5-B391C48632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1027</TotalTime>
  <Words>908</Words>
  <Application>Microsoft Office PowerPoint</Application>
  <PresentationFormat>On-screen Show (4:3)</PresentationFormat>
  <Paragraphs>96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Parallax</vt:lpstr>
      <vt:lpstr>Problems and challenges faced in communicating with the public on food biotechnologies</vt:lpstr>
      <vt:lpstr>Problems</vt:lpstr>
      <vt:lpstr>Problems Contd</vt:lpstr>
      <vt:lpstr>What did your country do?</vt:lpstr>
      <vt:lpstr>What worked and what did not work in your country?</vt:lpstr>
      <vt:lpstr>What do consumers need to know?</vt:lpstr>
      <vt:lpstr>What do consumers need to know? Contd.</vt:lpstr>
      <vt:lpstr>What do consumers want to know?</vt:lpstr>
      <vt:lpstr>Examples</vt:lpstr>
      <vt:lpstr>Essential elements for the toolkit</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good practices and key messages on food biotechnologies</dc:title>
  <dc:creator>Shiraishi, Kosuke (AGFF);christopher Simuntala;Sandra Lombe</dc:creator>
  <cp:lastModifiedBy>CHRISTOPHER SIMUNTALA</cp:lastModifiedBy>
  <cp:revision>207</cp:revision>
  <dcterms:created xsi:type="dcterms:W3CDTF">2020-05-18T19:16:23Z</dcterms:created>
  <dcterms:modified xsi:type="dcterms:W3CDTF">2020-06-06T09:19:34Z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0x01010069574DCA5E8CEA4E912B7198CE871E35</vt:lpwstr>
  </property>
</Properties>
</file>